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2" r:id="rId1"/>
  </p:sldMasterIdLst>
  <p:notesMasterIdLst>
    <p:notesMasterId r:id="rId6"/>
  </p:notesMasterIdLst>
  <p:handoutMasterIdLst>
    <p:handoutMasterId r:id="rId7"/>
  </p:handoutMasterIdLst>
  <p:sldIdLst>
    <p:sldId id="286" r:id="rId2"/>
    <p:sldId id="283" r:id="rId3"/>
    <p:sldId id="281" r:id="rId4"/>
    <p:sldId id="285" r:id="rId5"/>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6802"/>
    <a:srgbClr val="FF3300"/>
    <a:srgbClr val="EE77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p:scale>
          <a:sx n="90" d="100"/>
          <a:sy n="90" d="100"/>
        </p:scale>
        <p:origin x="-1284" y="-72"/>
      </p:cViewPr>
      <p:guideLst>
        <p:guide orient="horz" pos="2160"/>
        <p:guide pos="2880"/>
      </p:guideLst>
    </p:cSldViewPr>
  </p:slideViewPr>
  <p:notesTextViewPr>
    <p:cViewPr>
      <p:scale>
        <a:sx n="1" d="1"/>
        <a:sy n="1" d="1"/>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76575" cy="511730"/>
          </a:xfrm>
          <a:prstGeom prst="rect">
            <a:avLst/>
          </a:prstGeom>
        </p:spPr>
        <p:txBody>
          <a:bodyPr vert="horz" lIns="91482" tIns="45741" rIns="91482" bIns="45741" rtlCol="0"/>
          <a:lstStyle>
            <a:lvl1pPr algn="l">
              <a:defRPr sz="1200"/>
            </a:lvl1pPr>
          </a:lstStyle>
          <a:p>
            <a:endParaRPr lang="en-AU"/>
          </a:p>
        </p:txBody>
      </p:sp>
      <p:sp>
        <p:nvSpPr>
          <p:cNvPr id="3" name="Date Placeholder 2"/>
          <p:cNvSpPr>
            <a:spLocks noGrp="1"/>
          </p:cNvSpPr>
          <p:nvPr>
            <p:ph type="dt" sz="quarter" idx="1"/>
          </p:nvPr>
        </p:nvSpPr>
        <p:spPr>
          <a:xfrm>
            <a:off x="4021138" y="1"/>
            <a:ext cx="3076575" cy="511730"/>
          </a:xfrm>
          <a:prstGeom prst="rect">
            <a:avLst/>
          </a:prstGeom>
        </p:spPr>
        <p:txBody>
          <a:bodyPr vert="horz" lIns="91482" tIns="45741" rIns="91482" bIns="45741" rtlCol="0"/>
          <a:lstStyle>
            <a:lvl1pPr algn="r">
              <a:defRPr sz="1200"/>
            </a:lvl1pPr>
          </a:lstStyle>
          <a:p>
            <a:fld id="{CF0D8B90-A0A4-4C99-A651-3A2B6BD2BD56}" type="datetimeFigureOut">
              <a:rPr lang="en-AU" smtClean="0"/>
              <a:pPr/>
              <a:t>7/06/2013</a:t>
            </a:fld>
            <a:endParaRPr lang="en-AU"/>
          </a:p>
        </p:txBody>
      </p:sp>
      <p:sp>
        <p:nvSpPr>
          <p:cNvPr id="4" name="Footer Placeholder 3"/>
          <p:cNvSpPr>
            <a:spLocks noGrp="1"/>
          </p:cNvSpPr>
          <p:nvPr>
            <p:ph type="ftr" sz="quarter" idx="2"/>
          </p:nvPr>
        </p:nvSpPr>
        <p:spPr>
          <a:xfrm>
            <a:off x="1" y="9721295"/>
            <a:ext cx="3076575" cy="511730"/>
          </a:xfrm>
          <a:prstGeom prst="rect">
            <a:avLst/>
          </a:prstGeom>
        </p:spPr>
        <p:txBody>
          <a:bodyPr vert="horz" lIns="91482" tIns="45741" rIns="91482" bIns="45741" rtlCol="0" anchor="b"/>
          <a:lstStyle>
            <a:lvl1pPr algn="l">
              <a:defRPr sz="1200"/>
            </a:lvl1pPr>
          </a:lstStyle>
          <a:p>
            <a:endParaRPr lang="en-AU"/>
          </a:p>
        </p:txBody>
      </p:sp>
      <p:sp>
        <p:nvSpPr>
          <p:cNvPr id="5" name="Slide Number Placeholder 4"/>
          <p:cNvSpPr>
            <a:spLocks noGrp="1"/>
          </p:cNvSpPr>
          <p:nvPr>
            <p:ph type="sldNum" sz="quarter" idx="3"/>
          </p:nvPr>
        </p:nvSpPr>
        <p:spPr>
          <a:xfrm>
            <a:off x="4021138" y="9721295"/>
            <a:ext cx="3076575" cy="511730"/>
          </a:xfrm>
          <a:prstGeom prst="rect">
            <a:avLst/>
          </a:prstGeom>
        </p:spPr>
        <p:txBody>
          <a:bodyPr vert="horz" lIns="91482" tIns="45741" rIns="91482" bIns="45741" rtlCol="0" anchor="b"/>
          <a:lstStyle>
            <a:lvl1pPr algn="r">
              <a:defRPr sz="1200"/>
            </a:lvl1pPr>
          </a:lstStyle>
          <a:p>
            <a:fld id="{AEDDE27D-1167-437F-B027-A381761B0D6A}" type="slidenum">
              <a:rPr lang="en-AU" smtClean="0"/>
              <a:pPr/>
              <a:t>‹#›</a:t>
            </a:fld>
            <a:endParaRPr lang="en-AU"/>
          </a:p>
        </p:txBody>
      </p:sp>
    </p:spTree>
    <p:extLst>
      <p:ext uri="{BB962C8B-B14F-4D97-AF65-F5344CB8AC3E}">
        <p14:creationId xmlns:p14="http://schemas.microsoft.com/office/powerpoint/2010/main" val="23143231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76575" cy="511730"/>
          </a:xfrm>
          <a:prstGeom prst="rect">
            <a:avLst/>
          </a:prstGeom>
        </p:spPr>
        <p:txBody>
          <a:bodyPr vert="horz" lIns="91482" tIns="45741" rIns="91482" bIns="45741" rtlCol="0"/>
          <a:lstStyle>
            <a:lvl1pPr algn="l">
              <a:defRPr sz="1200"/>
            </a:lvl1pPr>
          </a:lstStyle>
          <a:p>
            <a:endParaRPr lang="en-AU"/>
          </a:p>
        </p:txBody>
      </p:sp>
      <p:sp>
        <p:nvSpPr>
          <p:cNvPr id="3" name="Date Placeholder 2"/>
          <p:cNvSpPr>
            <a:spLocks noGrp="1"/>
          </p:cNvSpPr>
          <p:nvPr>
            <p:ph type="dt" idx="1"/>
          </p:nvPr>
        </p:nvSpPr>
        <p:spPr>
          <a:xfrm>
            <a:off x="4021138" y="1"/>
            <a:ext cx="3076575" cy="511730"/>
          </a:xfrm>
          <a:prstGeom prst="rect">
            <a:avLst/>
          </a:prstGeom>
        </p:spPr>
        <p:txBody>
          <a:bodyPr vert="horz" lIns="91482" tIns="45741" rIns="91482" bIns="45741" rtlCol="0"/>
          <a:lstStyle>
            <a:lvl1pPr algn="r">
              <a:defRPr sz="1200"/>
            </a:lvl1pPr>
          </a:lstStyle>
          <a:p>
            <a:fld id="{EF6FA0C7-553E-4ACA-809B-A8E7FBF36EB6}" type="datetimeFigureOut">
              <a:rPr lang="en-AU" smtClean="0"/>
              <a:pPr/>
              <a:t>7/06/2013</a:t>
            </a:fld>
            <a:endParaRPr lang="en-AU"/>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1482" tIns="45741" rIns="91482" bIns="45741" rtlCol="0" anchor="ctr"/>
          <a:lstStyle/>
          <a:p>
            <a:endParaRPr lang="en-AU"/>
          </a:p>
        </p:txBody>
      </p:sp>
      <p:sp>
        <p:nvSpPr>
          <p:cNvPr id="5" name="Notes Placeholder 4"/>
          <p:cNvSpPr>
            <a:spLocks noGrp="1"/>
          </p:cNvSpPr>
          <p:nvPr>
            <p:ph type="body" sz="quarter" idx="3"/>
          </p:nvPr>
        </p:nvSpPr>
        <p:spPr>
          <a:xfrm>
            <a:off x="709614" y="4861442"/>
            <a:ext cx="5680075" cy="4605576"/>
          </a:xfrm>
          <a:prstGeom prst="rect">
            <a:avLst/>
          </a:prstGeom>
        </p:spPr>
        <p:txBody>
          <a:bodyPr vert="horz" lIns="91482" tIns="45741" rIns="91482" bIns="4574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1" y="9721295"/>
            <a:ext cx="3076575" cy="511730"/>
          </a:xfrm>
          <a:prstGeom prst="rect">
            <a:avLst/>
          </a:prstGeom>
        </p:spPr>
        <p:txBody>
          <a:bodyPr vert="horz" lIns="91482" tIns="45741" rIns="91482" bIns="45741" rtlCol="0" anchor="b"/>
          <a:lstStyle>
            <a:lvl1pPr algn="l">
              <a:defRPr sz="1200"/>
            </a:lvl1pPr>
          </a:lstStyle>
          <a:p>
            <a:endParaRPr lang="en-AU"/>
          </a:p>
        </p:txBody>
      </p:sp>
      <p:sp>
        <p:nvSpPr>
          <p:cNvPr id="7" name="Slide Number Placeholder 6"/>
          <p:cNvSpPr>
            <a:spLocks noGrp="1"/>
          </p:cNvSpPr>
          <p:nvPr>
            <p:ph type="sldNum" sz="quarter" idx="5"/>
          </p:nvPr>
        </p:nvSpPr>
        <p:spPr>
          <a:xfrm>
            <a:off x="4021138" y="9721295"/>
            <a:ext cx="3076575" cy="511730"/>
          </a:xfrm>
          <a:prstGeom prst="rect">
            <a:avLst/>
          </a:prstGeom>
        </p:spPr>
        <p:txBody>
          <a:bodyPr vert="horz" lIns="91482" tIns="45741" rIns="91482" bIns="45741" rtlCol="0" anchor="b"/>
          <a:lstStyle>
            <a:lvl1pPr algn="r">
              <a:defRPr sz="1200"/>
            </a:lvl1pPr>
          </a:lstStyle>
          <a:p>
            <a:fld id="{4D4DE8C8-7080-455D-B980-37B66CBE0561}" type="slidenum">
              <a:rPr lang="en-AU" smtClean="0"/>
              <a:pPr/>
              <a:t>‹#›</a:t>
            </a:fld>
            <a:endParaRPr lang="en-AU"/>
          </a:p>
        </p:txBody>
      </p:sp>
    </p:spTree>
    <p:extLst>
      <p:ext uri="{BB962C8B-B14F-4D97-AF65-F5344CB8AC3E}">
        <p14:creationId xmlns:p14="http://schemas.microsoft.com/office/powerpoint/2010/main" val="15654109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94F2070-75C3-4938-BEDC-51E0BF600426}" type="datetime1">
              <a:rPr lang="en-AU" smtClean="0"/>
              <a:t>7/06/2013</a:t>
            </a:fld>
            <a:endParaRPr lang="en-AU"/>
          </a:p>
        </p:txBody>
      </p:sp>
      <p:sp>
        <p:nvSpPr>
          <p:cNvPr id="17" name="Footer Placeholder 16"/>
          <p:cNvSpPr>
            <a:spLocks noGrp="1"/>
          </p:cNvSpPr>
          <p:nvPr>
            <p:ph type="ftr" sz="quarter" idx="11"/>
          </p:nvPr>
        </p:nvSpPr>
        <p:spPr/>
        <p:txBody>
          <a:bodyPr/>
          <a:lstStyle/>
          <a:p>
            <a:endParaRPr lang="en-AU"/>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ABB9F248-A482-4662-9D06-B39C72818038}" type="slidenum">
              <a:rPr lang="en-AU" smtClean="0"/>
              <a:pPr/>
              <a:t>‹#›</a:t>
            </a:fld>
            <a:endParaRPr lang="en-AU"/>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0AC2A3D-7962-431E-A83B-4E76F701CD2A}" type="datetime1">
              <a:rPr lang="en-AU" smtClean="0"/>
              <a:t>7/06/2013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BB9F248-A482-4662-9D06-B39C72818038}"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03B70F1-4F99-4061-8DF4-489DC4455276}" type="datetime1">
              <a:rPr lang="en-AU" smtClean="0"/>
              <a:t>7/06/2013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BB9F248-A482-4662-9D06-B39C72818038}"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8D26F8B-583E-419C-AD81-2A4B241CB726}" type="datetime1">
              <a:rPr lang="en-AU" smtClean="0"/>
              <a:t>7/06/2013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BB9F248-A482-4662-9D06-B39C72818038}" type="slidenum">
              <a:rPr lang="en-AU" smtClean="0"/>
              <a:pPr/>
              <a:t>‹#›</a:t>
            </a:fld>
            <a:endParaRPr lang="en-AU"/>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D7873C7-FB45-4423-A515-CDDF90C47FC3}" type="datetime1">
              <a:rPr lang="en-AU" smtClean="0"/>
              <a:t>7/06/2013</a:t>
            </a:fld>
            <a:endParaRPr lang="en-AU"/>
          </a:p>
        </p:txBody>
      </p:sp>
      <p:sp>
        <p:nvSpPr>
          <p:cNvPr id="5" name="Footer Placeholder 4"/>
          <p:cNvSpPr>
            <a:spLocks noGrp="1"/>
          </p:cNvSpPr>
          <p:nvPr>
            <p:ph type="ftr" sz="quarter" idx="11"/>
          </p:nvPr>
        </p:nvSpPr>
        <p:spPr>
          <a:xfrm>
            <a:off x="800100" y="6172200"/>
            <a:ext cx="4000500" cy="457200"/>
          </a:xfrm>
        </p:spPr>
        <p:txBody>
          <a:bodyPr/>
          <a:lstStyle/>
          <a:p>
            <a:endParaRPr lang="en-AU"/>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ABB9F248-A482-4662-9D06-B39C72818038}"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28F29AC-47A9-4D79-8EDA-0862A844A1EC}" type="datetime1">
              <a:rPr lang="en-AU" smtClean="0"/>
              <a:t>7/06/2013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BB9F248-A482-4662-9D06-B39C72818038}" type="slidenum">
              <a:rPr lang="en-AU" smtClean="0"/>
              <a:pPr/>
              <a:t>‹#›</a:t>
            </a:fld>
            <a:endParaRPr lang="en-AU"/>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52700C9-98CD-47FC-B418-9F671DC4745D}" type="datetime1">
              <a:rPr lang="en-AU" smtClean="0"/>
              <a:t>7/06/2013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ABB9F248-A482-4662-9D06-B39C72818038}" type="slidenum">
              <a:rPr lang="en-AU" smtClean="0"/>
              <a:pPr/>
              <a:t>‹#›</a:t>
            </a:fld>
            <a:endParaRPr lang="en-AU"/>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9D2D0E5-3604-47BE-9B2D-ABF01B6C4FAC}" type="datetime1">
              <a:rPr lang="en-AU" smtClean="0"/>
              <a:t>7/06/2013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ABB9F248-A482-4662-9D06-B39C72818038}"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66BE68-BBC7-4135-AD78-5682C4AF88E3}" type="datetime1">
              <a:rPr lang="en-AU" smtClean="0"/>
              <a:t>7/06/2013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ABB9F248-A482-4662-9D06-B39C72818038}"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5763F56-B85E-4A5D-807A-FE2FAB8C5DEC}" type="datetime1">
              <a:rPr lang="en-AU" smtClean="0"/>
              <a:t>7/06/2013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BB9F248-A482-4662-9D06-B39C72818038}" type="slidenum">
              <a:rPr lang="en-AU" smtClean="0"/>
              <a:pPr/>
              <a:t>‹#›</a:t>
            </a:fld>
            <a:endParaRPr lang="en-AU"/>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7B14116-7DEC-4EA0-9F44-2C85F978D150}" type="datetime1">
              <a:rPr lang="en-AU" smtClean="0"/>
              <a:t>7/06/2013</a:t>
            </a:fld>
            <a:endParaRPr lang="en-AU"/>
          </a:p>
        </p:txBody>
      </p:sp>
      <p:sp>
        <p:nvSpPr>
          <p:cNvPr id="6" name="Footer Placeholder 5"/>
          <p:cNvSpPr>
            <a:spLocks noGrp="1"/>
          </p:cNvSpPr>
          <p:nvPr>
            <p:ph type="ftr" sz="quarter" idx="11"/>
          </p:nvPr>
        </p:nvSpPr>
        <p:spPr>
          <a:xfrm>
            <a:off x="914400" y="6172200"/>
            <a:ext cx="3886200" cy="457200"/>
          </a:xfrm>
        </p:spPr>
        <p:txBody>
          <a:bodyPr/>
          <a:lstStyle/>
          <a:p>
            <a:endParaRPr lang="en-AU"/>
          </a:p>
        </p:txBody>
      </p:sp>
      <p:sp>
        <p:nvSpPr>
          <p:cNvPr id="7" name="Slide Number Placeholder 6"/>
          <p:cNvSpPr>
            <a:spLocks noGrp="1"/>
          </p:cNvSpPr>
          <p:nvPr>
            <p:ph type="sldNum" sz="quarter" idx="12"/>
          </p:nvPr>
        </p:nvSpPr>
        <p:spPr>
          <a:xfrm>
            <a:off x="146304" y="6208776"/>
            <a:ext cx="457200" cy="457200"/>
          </a:xfrm>
        </p:spPr>
        <p:txBody>
          <a:bodyPr/>
          <a:lstStyle/>
          <a:p>
            <a:fld id="{ABB9F248-A482-4662-9D06-B39C72818038}" type="slidenum">
              <a:rPr lang="en-AU" smtClean="0"/>
              <a:pPr/>
              <a:t>‹#›</a:t>
            </a:fld>
            <a:endParaRPr lang="en-AU"/>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CFC84D57-2378-41AE-8EDF-FE21BCFF1FBE}" type="datetime1">
              <a:rPr lang="en-AU" smtClean="0"/>
              <a:t>7/06/2013</a:t>
            </a:fld>
            <a:endParaRPr lang="en-AU"/>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AU"/>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ABB9F248-A482-4662-9D06-B39C72818038}"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0590" y="3429000"/>
            <a:ext cx="8785336" cy="58477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AU" sz="3200" b="1" dirty="0" smtClean="0">
                <a:solidFill>
                  <a:schemeClr val="bg1"/>
                </a:solidFill>
              </a:rPr>
              <a:t>Capability Statement</a:t>
            </a:r>
            <a:endParaRPr lang="en-AU" sz="3200" b="1" dirty="0">
              <a:solidFill>
                <a:schemeClr val="bg1"/>
              </a:solidFill>
            </a:endParaRPr>
          </a:p>
        </p:txBody>
      </p:sp>
      <p:sp>
        <p:nvSpPr>
          <p:cNvPr id="6" name="TextBox 5"/>
          <p:cNvSpPr txBox="1"/>
          <p:nvPr/>
        </p:nvSpPr>
        <p:spPr>
          <a:xfrm>
            <a:off x="175370" y="6147008"/>
            <a:ext cx="2232248" cy="369332"/>
          </a:xfrm>
          <a:prstGeom prst="rect">
            <a:avLst/>
          </a:prstGeom>
          <a:noFill/>
        </p:spPr>
        <p:txBody>
          <a:bodyPr wrap="square" rtlCol="0">
            <a:spAutoFit/>
          </a:bodyPr>
          <a:lstStyle/>
          <a:p>
            <a:r>
              <a:rPr lang="en-AU" dirty="0" smtClean="0">
                <a:solidFill>
                  <a:schemeClr val="bg1">
                    <a:lumMod val="50000"/>
                  </a:schemeClr>
                </a:solidFill>
              </a:rPr>
              <a:t>June 2013</a:t>
            </a:r>
            <a:endParaRPr lang="en-AU" dirty="0">
              <a:solidFill>
                <a:schemeClr val="bg1">
                  <a:lumMod val="50000"/>
                </a:schemeClr>
              </a:solidFill>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l="15510" t="32550" r="15907" b="31218"/>
          <a:stretch/>
        </p:blipFill>
        <p:spPr>
          <a:xfrm>
            <a:off x="3055217" y="1266824"/>
            <a:ext cx="3028951" cy="1200151"/>
          </a:xfrm>
          <a:prstGeom prst="rect">
            <a:avLst/>
          </a:prstGeom>
        </p:spPr>
      </p:pic>
    </p:spTree>
    <p:extLst>
      <p:ext uri="{BB962C8B-B14F-4D97-AF65-F5344CB8AC3E}">
        <p14:creationId xmlns:p14="http://schemas.microsoft.com/office/powerpoint/2010/main" val="3191734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lide Number Placeholder 20"/>
          <p:cNvSpPr>
            <a:spLocks noGrp="1"/>
          </p:cNvSpPr>
          <p:nvPr>
            <p:ph type="sldNum" sz="quarter" idx="12"/>
          </p:nvPr>
        </p:nvSpPr>
        <p:spPr/>
        <p:txBody>
          <a:bodyPr/>
          <a:lstStyle/>
          <a:p>
            <a:fld id="{ABB9F248-A482-4662-9D06-B39C72818038}" type="slidenum">
              <a:rPr lang="en-AU" smtClean="0"/>
              <a:pPr/>
              <a:t>2</a:t>
            </a:fld>
            <a:endParaRPr lang="en-AU" dirty="0"/>
          </a:p>
        </p:txBody>
      </p:sp>
      <p:sp>
        <p:nvSpPr>
          <p:cNvPr id="3" name="Content Placeholder 2"/>
          <p:cNvSpPr>
            <a:spLocks noGrp="1"/>
          </p:cNvSpPr>
          <p:nvPr>
            <p:ph sz="quarter" idx="1"/>
          </p:nvPr>
        </p:nvSpPr>
        <p:spPr>
          <a:xfrm>
            <a:off x="107504" y="1412777"/>
            <a:ext cx="8712968" cy="1440159"/>
          </a:xfrm>
        </p:spPr>
        <p:txBody>
          <a:bodyPr>
            <a:normAutofit/>
          </a:bodyPr>
          <a:lstStyle/>
          <a:p>
            <a:pPr marL="0" lvl="0" indent="0">
              <a:buNone/>
            </a:pPr>
            <a:r>
              <a:rPr lang="en-AU" sz="1300" dirty="0" smtClean="0">
                <a:latin typeface="Arial Unicode MS" pitchFamily="34" charset="-128"/>
                <a:ea typeface="Arial Unicode MS" pitchFamily="34" charset="-128"/>
                <a:cs typeface="Arial Unicode MS" pitchFamily="34" charset="-128"/>
              </a:rPr>
              <a:t>Sumner Capital is a real estate advisory and fund placement business </a:t>
            </a:r>
            <a:r>
              <a:rPr lang="en-AU" sz="1300" dirty="0">
                <a:latin typeface="Arial Unicode MS" pitchFamily="34" charset="-128"/>
                <a:ea typeface="Arial Unicode MS" pitchFamily="34" charset="-128"/>
                <a:cs typeface="Arial Unicode MS" pitchFamily="34" charset="-128"/>
              </a:rPr>
              <a:t>formed in </a:t>
            </a:r>
            <a:r>
              <a:rPr lang="en-AU" sz="1300" dirty="0" smtClean="0">
                <a:latin typeface="Arial Unicode MS" pitchFamily="34" charset="-128"/>
                <a:ea typeface="Arial Unicode MS" pitchFamily="34" charset="-128"/>
                <a:cs typeface="Arial Unicode MS" pitchFamily="34" charset="-128"/>
              </a:rPr>
              <a:t>2008 to do two things:</a:t>
            </a:r>
          </a:p>
          <a:p>
            <a:pPr marL="0" lvl="0" indent="0">
              <a:buNone/>
            </a:pPr>
            <a:endParaRPr lang="en-AU" sz="1300" dirty="0" smtClean="0">
              <a:latin typeface="Arial Unicode MS" pitchFamily="34" charset="-128"/>
              <a:ea typeface="Arial Unicode MS" pitchFamily="34" charset="-128"/>
              <a:cs typeface="Arial Unicode MS" pitchFamily="34" charset="-128"/>
            </a:endParaRPr>
          </a:p>
          <a:p>
            <a:pPr lvl="1"/>
            <a:r>
              <a:rPr lang="en-AU" sz="1300" dirty="0" smtClean="0">
                <a:latin typeface="Arial Unicode MS" pitchFamily="34" charset="-128"/>
                <a:ea typeface="Arial Unicode MS" pitchFamily="34" charset="-128"/>
                <a:cs typeface="Arial Unicode MS" pitchFamily="34" charset="-128"/>
              </a:rPr>
              <a:t>Help leading real estate managers to raise institutional capital from the Asia Pacific region</a:t>
            </a:r>
            <a:r>
              <a:rPr lang="en-AU" sz="1300" dirty="0">
                <a:latin typeface="Arial Unicode MS" pitchFamily="34" charset="-128"/>
                <a:ea typeface="Arial Unicode MS" pitchFamily="34" charset="-128"/>
                <a:cs typeface="Arial Unicode MS" pitchFamily="34" charset="-128"/>
              </a:rPr>
              <a:t>;</a:t>
            </a:r>
            <a:endParaRPr lang="en-AU" sz="1300" dirty="0" smtClean="0">
              <a:latin typeface="Arial Unicode MS" pitchFamily="34" charset="-128"/>
              <a:ea typeface="Arial Unicode MS" pitchFamily="34" charset="-128"/>
              <a:cs typeface="Arial Unicode MS" pitchFamily="34" charset="-128"/>
            </a:endParaRPr>
          </a:p>
          <a:p>
            <a:pPr lvl="1"/>
            <a:r>
              <a:rPr lang="en-AU" sz="1300" dirty="0" smtClean="0">
                <a:latin typeface="Arial Unicode MS" pitchFamily="34" charset="-128"/>
                <a:ea typeface="Arial Unicode MS" pitchFamily="34" charset="-128"/>
                <a:cs typeface="Arial Unicode MS" pitchFamily="34" charset="-128"/>
              </a:rPr>
              <a:t>Undertake select real </a:t>
            </a:r>
            <a:r>
              <a:rPr lang="en-AU" sz="1300" dirty="0">
                <a:latin typeface="Arial Unicode MS" pitchFamily="34" charset="-128"/>
                <a:ea typeface="Arial Unicode MS" pitchFamily="34" charset="-128"/>
                <a:cs typeface="Arial Unicode MS" pitchFamily="34" charset="-128"/>
              </a:rPr>
              <a:t>estate advisory services to real estate fund managers and </a:t>
            </a:r>
            <a:r>
              <a:rPr lang="en-AU" sz="1300" dirty="0" smtClean="0">
                <a:latin typeface="Arial Unicode MS" pitchFamily="34" charset="-128"/>
                <a:ea typeface="Arial Unicode MS" pitchFamily="34" charset="-128"/>
                <a:cs typeface="Arial Unicode MS" pitchFamily="34" charset="-128"/>
              </a:rPr>
              <a:t>investors who own or have a desire to own Australian real estate.   </a:t>
            </a:r>
            <a:endParaRPr lang="en-AU" sz="1300" dirty="0">
              <a:latin typeface="Arial Unicode MS" pitchFamily="34" charset="-128"/>
              <a:ea typeface="Arial Unicode MS" pitchFamily="34" charset="-128"/>
              <a:cs typeface="Arial Unicode MS" pitchFamily="34" charset="-128"/>
            </a:endParaRPr>
          </a:p>
          <a:p>
            <a:pPr marL="0" lvl="0" indent="0">
              <a:buNone/>
            </a:pPr>
            <a:endParaRPr lang="en-AU" sz="1300" dirty="0" smtClean="0"/>
          </a:p>
        </p:txBody>
      </p:sp>
      <p:sp>
        <p:nvSpPr>
          <p:cNvPr id="10" name="TextBox 9"/>
          <p:cNvSpPr txBox="1"/>
          <p:nvPr/>
        </p:nvSpPr>
        <p:spPr>
          <a:xfrm>
            <a:off x="179512" y="796642"/>
            <a:ext cx="8785336" cy="4001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AU" sz="2000" b="1" dirty="0" smtClean="0">
                <a:solidFill>
                  <a:schemeClr val="bg1"/>
                </a:solidFill>
              </a:rPr>
              <a:t>ABOUT SUMNER </a:t>
            </a:r>
            <a:r>
              <a:rPr lang="en-AU" sz="2000" b="1" dirty="0">
                <a:solidFill>
                  <a:schemeClr val="bg1"/>
                </a:solidFill>
              </a:rPr>
              <a:t>CAPITAL </a:t>
            </a:r>
          </a:p>
        </p:txBody>
      </p:sp>
      <p:graphicFrame>
        <p:nvGraphicFramePr>
          <p:cNvPr id="2" name="Table 1"/>
          <p:cNvGraphicFramePr>
            <a:graphicFrameLocks noGrp="1"/>
          </p:cNvGraphicFramePr>
          <p:nvPr>
            <p:extLst>
              <p:ext uri="{D42A27DB-BD31-4B8C-83A1-F6EECF244321}">
                <p14:modId xmlns:p14="http://schemas.microsoft.com/office/powerpoint/2010/main" val="100281233"/>
              </p:ext>
            </p:extLst>
          </p:nvPr>
        </p:nvGraphicFramePr>
        <p:xfrm>
          <a:off x="431720" y="3068960"/>
          <a:ext cx="8280920" cy="2621280"/>
        </p:xfrm>
        <a:graphic>
          <a:graphicData uri="http://schemas.openxmlformats.org/drawingml/2006/table">
            <a:tbl>
              <a:tblPr firstRow="1" bandRow="1">
                <a:tableStyleId>{5C22544A-7EE6-4342-B048-85BDC9FD1C3A}</a:tableStyleId>
              </a:tblPr>
              <a:tblGrid>
                <a:gridCol w="4103819"/>
                <a:gridCol w="4177101"/>
              </a:tblGrid>
              <a:tr h="158286">
                <a:tc>
                  <a:txBody>
                    <a:bodyPr/>
                    <a:lstStyle/>
                    <a:p>
                      <a:pPr algn="ctr"/>
                      <a:r>
                        <a:rPr lang="en-AU" sz="1000" dirty="0" smtClean="0">
                          <a:latin typeface="Arial Unicode MS" pitchFamily="34" charset="-128"/>
                          <a:ea typeface="Arial Unicode MS" pitchFamily="34" charset="-128"/>
                          <a:cs typeface="Arial Unicode MS" pitchFamily="34" charset="-128"/>
                        </a:rPr>
                        <a:t>Institutional</a:t>
                      </a:r>
                      <a:r>
                        <a:rPr lang="en-AU" sz="1000" baseline="0" dirty="0" smtClean="0">
                          <a:latin typeface="Arial Unicode MS" pitchFamily="34" charset="-128"/>
                          <a:ea typeface="Arial Unicode MS" pitchFamily="34" charset="-128"/>
                          <a:cs typeface="Arial Unicode MS" pitchFamily="34" charset="-128"/>
                        </a:rPr>
                        <a:t> Capital Raising</a:t>
                      </a:r>
                      <a:endParaRPr lang="en-AU" sz="1000" dirty="0">
                        <a:latin typeface="Arial Unicode MS" pitchFamily="34" charset="-128"/>
                        <a:ea typeface="Arial Unicode MS" pitchFamily="34" charset="-128"/>
                        <a:cs typeface="Arial Unicode MS" pitchFamily="34" charset="-128"/>
                      </a:endParaRPr>
                    </a:p>
                  </a:txBody>
                  <a:tcPr/>
                </a:tc>
                <a:tc>
                  <a:txBody>
                    <a:bodyPr/>
                    <a:lstStyle/>
                    <a:p>
                      <a:pPr algn="ctr"/>
                      <a:r>
                        <a:rPr lang="en-AU" sz="1000" dirty="0" smtClean="0">
                          <a:latin typeface="Arial Unicode MS" pitchFamily="34" charset="-128"/>
                          <a:ea typeface="Arial Unicode MS" pitchFamily="34" charset="-128"/>
                          <a:cs typeface="Arial Unicode MS" pitchFamily="34" charset="-128"/>
                        </a:rPr>
                        <a:t>Australian</a:t>
                      </a:r>
                      <a:r>
                        <a:rPr lang="en-AU" sz="1000" baseline="0" dirty="0" smtClean="0">
                          <a:latin typeface="Arial Unicode MS" pitchFamily="34" charset="-128"/>
                          <a:ea typeface="Arial Unicode MS" pitchFamily="34" charset="-128"/>
                          <a:cs typeface="Arial Unicode MS" pitchFamily="34" charset="-128"/>
                        </a:rPr>
                        <a:t> </a:t>
                      </a:r>
                      <a:r>
                        <a:rPr lang="en-AU" sz="1000" dirty="0" smtClean="0">
                          <a:latin typeface="Arial Unicode MS" pitchFamily="34" charset="-128"/>
                          <a:ea typeface="Arial Unicode MS" pitchFamily="34" charset="-128"/>
                          <a:cs typeface="Arial Unicode MS" pitchFamily="34" charset="-128"/>
                        </a:rPr>
                        <a:t>Real</a:t>
                      </a:r>
                      <a:r>
                        <a:rPr lang="en-AU" sz="1000" baseline="0" dirty="0" smtClean="0">
                          <a:latin typeface="Arial Unicode MS" pitchFamily="34" charset="-128"/>
                          <a:ea typeface="Arial Unicode MS" pitchFamily="34" charset="-128"/>
                          <a:cs typeface="Arial Unicode MS" pitchFamily="34" charset="-128"/>
                        </a:rPr>
                        <a:t> Estate Advisory Service</a:t>
                      </a:r>
                      <a:endParaRPr lang="en-AU" sz="1000" dirty="0">
                        <a:latin typeface="Arial Unicode MS" pitchFamily="34" charset="-128"/>
                        <a:ea typeface="Arial Unicode MS" pitchFamily="34" charset="-128"/>
                        <a:cs typeface="Arial Unicode MS" pitchFamily="34" charset="-128"/>
                      </a:endParaRPr>
                    </a:p>
                  </a:txBody>
                  <a:tcPr/>
                </a:tc>
              </a:tr>
              <a:tr h="341254">
                <a:tc>
                  <a:txBody>
                    <a:bodyPr/>
                    <a:lstStyle/>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AU" sz="1000" dirty="0" smtClean="0">
                          <a:latin typeface="Arial Unicode MS" pitchFamily="34" charset="-128"/>
                          <a:ea typeface="Arial Unicode MS" pitchFamily="34" charset="-128"/>
                          <a:cs typeface="Arial Unicode MS" pitchFamily="34" charset="-128"/>
                        </a:rPr>
                        <a:t>Identify the appropriate prospective investors through access to proprietary relationships and research databases</a:t>
                      </a:r>
                    </a:p>
                  </a:txBody>
                  <a:tcPr anchor="ctr">
                    <a:solidFill>
                      <a:schemeClr val="bg1">
                        <a:lumMod val="75000"/>
                      </a:schemeClr>
                    </a:solidFill>
                  </a:tcPr>
                </a:tc>
                <a:tc>
                  <a:txBody>
                    <a:bodyPr/>
                    <a:lstStyle/>
                    <a:p>
                      <a:pPr marL="171450" indent="-171450">
                        <a:buFont typeface="Arial" pitchFamily="34" charset="0"/>
                        <a:buChar char="•"/>
                      </a:pPr>
                      <a:r>
                        <a:rPr lang="en-AU" sz="1000" dirty="0" smtClean="0">
                          <a:latin typeface="Arial Unicode MS" pitchFamily="34" charset="-128"/>
                          <a:ea typeface="Arial Unicode MS" pitchFamily="34" charset="-128"/>
                          <a:cs typeface="Arial Unicode MS" pitchFamily="34" charset="-128"/>
                        </a:rPr>
                        <a:t>Undertake real estate</a:t>
                      </a:r>
                      <a:r>
                        <a:rPr lang="en-AU" sz="1000" baseline="0" dirty="0" smtClean="0">
                          <a:latin typeface="Arial Unicode MS" pitchFamily="34" charset="-128"/>
                          <a:ea typeface="Arial Unicode MS" pitchFamily="34" charset="-128"/>
                          <a:cs typeface="Arial Unicode MS" pitchFamily="34" charset="-128"/>
                        </a:rPr>
                        <a:t> </a:t>
                      </a:r>
                      <a:r>
                        <a:rPr lang="en-AU" sz="1000" dirty="0" smtClean="0">
                          <a:latin typeface="Arial Unicode MS" pitchFamily="34" charset="-128"/>
                          <a:ea typeface="Arial Unicode MS" pitchFamily="34" charset="-128"/>
                          <a:cs typeface="Arial Unicode MS" pitchFamily="34" charset="-128"/>
                        </a:rPr>
                        <a:t>market research</a:t>
                      </a:r>
                      <a:endParaRPr lang="en-AU" sz="1000" dirty="0">
                        <a:latin typeface="Arial Unicode MS" pitchFamily="34" charset="-128"/>
                        <a:ea typeface="Arial Unicode MS" pitchFamily="34" charset="-128"/>
                        <a:cs typeface="Arial Unicode MS" pitchFamily="34" charset="-128"/>
                      </a:endParaRPr>
                    </a:p>
                  </a:txBody>
                  <a:tcPr>
                    <a:solidFill>
                      <a:schemeClr val="bg1">
                        <a:lumMod val="75000"/>
                      </a:schemeClr>
                    </a:solidFill>
                  </a:tcPr>
                </a:tc>
              </a:tr>
              <a:tr h="246461">
                <a:tc>
                  <a:txBody>
                    <a:bodyPr/>
                    <a:lstStyle/>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AU" sz="1000" dirty="0" smtClean="0">
                          <a:latin typeface="Arial Unicode MS" pitchFamily="34" charset="-128"/>
                          <a:ea typeface="Arial Unicode MS" pitchFamily="34" charset="-128"/>
                          <a:cs typeface="Arial Unicode MS" pitchFamily="34" charset="-128"/>
                        </a:rPr>
                        <a:t>Develop strategies to address and influence the requirements, biases and sensitivities of key decision makers</a:t>
                      </a:r>
                    </a:p>
                  </a:txBody>
                  <a:tcPr anchor="ctr">
                    <a:solidFill>
                      <a:schemeClr val="bg1">
                        <a:lumMod val="75000"/>
                      </a:schemeClr>
                    </a:solidFill>
                  </a:tcPr>
                </a:tc>
                <a:tc>
                  <a:txBody>
                    <a:bodyPr/>
                    <a:lstStyle/>
                    <a:p>
                      <a:pPr marL="171450" indent="-171450">
                        <a:buFont typeface="Arial" pitchFamily="34" charset="0"/>
                        <a:buChar char="•"/>
                      </a:pPr>
                      <a:r>
                        <a:rPr lang="en-AU" sz="1000" dirty="0" smtClean="0">
                          <a:latin typeface="Arial Unicode MS" pitchFamily="34" charset="-128"/>
                          <a:ea typeface="Arial Unicode MS" pitchFamily="34" charset="-128"/>
                          <a:cs typeface="Arial Unicode MS" pitchFamily="34" charset="-128"/>
                        </a:rPr>
                        <a:t>Identify</a:t>
                      </a:r>
                      <a:r>
                        <a:rPr lang="en-AU" sz="1000" baseline="0" dirty="0" smtClean="0">
                          <a:latin typeface="Arial Unicode MS" pitchFamily="34" charset="-128"/>
                          <a:ea typeface="Arial Unicode MS" pitchFamily="34" charset="-128"/>
                          <a:cs typeface="Arial Unicode MS" pitchFamily="34" charset="-128"/>
                        </a:rPr>
                        <a:t> attractive risk adjusted investment opportunities</a:t>
                      </a:r>
                      <a:endParaRPr lang="en-AU" sz="1000" dirty="0">
                        <a:latin typeface="Arial Unicode MS" pitchFamily="34" charset="-128"/>
                        <a:ea typeface="Arial Unicode MS" pitchFamily="34" charset="-128"/>
                        <a:cs typeface="Arial Unicode MS" pitchFamily="34" charset="-128"/>
                      </a:endParaRPr>
                    </a:p>
                  </a:txBody>
                  <a:tcPr>
                    <a:solidFill>
                      <a:schemeClr val="bg1">
                        <a:lumMod val="75000"/>
                      </a:schemeClr>
                    </a:solidFill>
                  </a:tcPr>
                </a:tc>
              </a:tr>
              <a:tr h="341254">
                <a:tc>
                  <a:txBody>
                    <a:bodyPr/>
                    <a:lstStyle/>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AU" sz="1000" dirty="0" smtClean="0">
                          <a:latin typeface="Arial Unicode MS" pitchFamily="34" charset="-128"/>
                          <a:ea typeface="Arial Unicode MS" pitchFamily="34" charset="-128"/>
                          <a:cs typeface="Arial Unicode MS" pitchFamily="34" charset="-128"/>
                        </a:rPr>
                        <a:t>Ensure seamless and pre-educated access to superannuation fund investors</a:t>
                      </a:r>
                      <a:endParaRPr lang="en-AU" sz="1000" dirty="0">
                        <a:latin typeface="Arial Unicode MS" pitchFamily="34" charset="-128"/>
                        <a:ea typeface="Arial Unicode MS" pitchFamily="34" charset="-128"/>
                        <a:cs typeface="Arial Unicode MS" pitchFamily="34" charset="-128"/>
                      </a:endParaRPr>
                    </a:p>
                  </a:txBody>
                  <a:tcPr anchor="ctr">
                    <a:solidFill>
                      <a:schemeClr val="bg1">
                        <a:lumMod val="75000"/>
                      </a:schemeClr>
                    </a:solidFill>
                  </a:tcPr>
                </a:tc>
                <a:tc>
                  <a:txBody>
                    <a:bodyPr/>
                    <a:lstStyle/>
                    <a:p>
                      <a:pPr marL="171450" indent="-171450">
                        <a:buFont typeface="Arial" pitchFamily="34" charset="0"/>
                        <a:buChar char="•"/>
                      </a:pPr>
                      <a:r>
                        <a:rPr lang="en-AU" sz="1000" dirty="0" smtClean="0">
                          <a:latin typeface="Arial Unicode MS" pitchFamily="34" charset="-128"/>
                          <a:ea typeface="Arial Unicode MS" pitchFamily="34" charset="-128"/>
                          <a:cs typeface="Arial Unicode MS" pitchFamily="34" charset="-128"/>
                        </a:rPr>
                        <a:t>Undertake in depth acquisition and asset</a:t>
                      </a:r>
                      <a:r>
                        <a:rPr lang="en-AU" sz="1000" baseline="0" dirty="0" smtClean="0">
                          <a:latin typeface="Arial Unicode MS" pitchFamily="34" charset="-128"/>
                          <a:ea typeface="Arial Unicode MS" pitchFamily="34" charset="-128"/>
                          <a:cs typeface="Arial Unicode MS" pitchFamily="34" charset="-128"/>
                        </a:rPr>
                        <a:t> management analysis</a:t>
                      </a:r>
                      <a:endParaRPr lang="en-AU" sz="1000" dirty="0">
                        <a:latin typeface="Arial Unicode MS" pitchFamily="34" charset="-128"/>
                        <a:ea typeface="Arial Unicode MS" pitchFamily="34" charset="-128"/>
                        <a:cs typeface="Arial Unicode MS" pitchFamily="34" charset="-128"/>
                      </a:endParaRPr>
                    </a:p>
                  </a:txBody>
                  <a:tcPr>
                    <a:solidFill>
                      <a:schemeClr val="bg1">
                        <a:lumMod val="75000"/>
                      </a:schemeClr>
                    </a:solidFill>
                  </a:tcPr>
                </a:tc>
              </a:tr>
              <a:tr h="341254">
                <a:tc>
                  <a:txBody>
                    <a:bodyPr/>
                    <a:lstStyle/>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AU" sz="1000" dirty="0" smtClean="0">
                          <a:latin typeface="Arial Unicode MS" pitchFamily="34" charset="-128"/>
                          <a:ea typeface="Arial Unicode MS" pitchFamily="34" charset="-128"/>
                          <a:cs typeface="Arial Unicode MS" pitchFamily="34" charset="-128"/>
                        </a:rPr>
                        <a:t>Liaise between investors and managers in relation to investor requirements including co-investment opportunities</a:t>
                      </a:r>
                      <a:endParaRPr lang="en-AU" sz="1000" dirty="0">
                        <a:latin typeface="Arial Unicode MS" pitchFamily="34" charset="-128"/>
                        <a:ea typeface="Arial Unicode MS" pitchFamily="34" charset="-128"/>
                        <a:cs typeface="Arial Unicode MS" pitchFamily="34" charset="-128"/>
                      </a:endParaRPr>
                    </a:p>
                  </a:txBody>
                  <a:tcPr anchor="ctr">
                    <a:solidFill>
                      <a:schemeClr val="bg1">
                        <a:lumMod val="75000"/>
                      </a:schemeClr>
                    </a:solidFill>
                  </a:tcPr>
                </a:tc>
                <a:tc>
                  <a:txBody>
                    <a:bodyPr/>
                    <a:lstStyle/>
                    <a:p>
                      <a:pPr marL="171450" indent="-171450">
                        <a:buFont typeface="Arial" pitchFamily="34" charset="0"/>
                        <a:buChar char="•"/>
                      </a:pPr>
                      <a:r>
                        <a:rPr lang="en-AU" sz="1000" dirty="0" smtClean="0">
                          <a:latin typeface="Arial Unicode MS" pitchFamily="34" charset="-128"/>
                          <a:ea typeface="Arial Unicode MS" pitchFamily="34" charset="-128"/>
                          <a:cs typeface="Arial Unicode MS" pitchFamily="34" charset="-128"/>
                        </a:rPr>
                        <a:t>Acquire</a:t>
                      </a:r>
                      <a:r>
                        <a:rPr lang="en-AU" sz="1000" baseline="0" dirty="0" smtClean="0">
                          <a:latin typeface="Arial Unicode MS" pitchFamily="34" charset="-128"/>
                          <a:ea typeface="Arial Unicode MS" pitchFamily="34" charset="-128"/>
                          <a:cs typeface="Arial Unicode MS" pitchFamily="34" charset="-128"/>
                        </a:rPr>
                        <a:t> opportunities including undertaking DD and debt financing and source potential co-investment partners</a:t>
                      </a:r>
                      <a:endParaRPr lang="en-AU" sz="1000" dirty="0">
                        <a:latin typeface="Arial Unicode MS" pitchFamily="34" charset="-128"/>
                        <a:ea typeface="Arial Unicode MS" pitchFamily="34" charset="-128"/>
                        <a:cs typeface="Arial Unicode MS" pitchFamily="34" charset="-128"/>
                      </a:endParaRPr>
                    </a:p>
                  </a:txBody>
                  <a:tcPr>
                    <a:solidFill>
                      <a:schemeClr val="bg1">
                        <a:lumMod val="75000"/>
                      </a:schemeClr>
                    </a:solidFill>
                  </a:tcPr>
                </a:tc>
              </a:tr>
              <a:tr h="341254">
                <a:tc>
                  <a:txBody>
                    <a:bodyPr/>
                    <a:lstStyle/>
                    <a:p>
                      <a:pPr marL="1714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AU" sz="1000" dirty="0" smtClean="0">
                          <a:latin typeface="Arial Unicode MS" pitchFamily="34" charset="-128"/>
                          <a:ea typeface="Arial Unicode MS" pitchFamily="34" charset="-128"/>
                          <a:cs typeface="Arial Unicode MS" pitchFamily="34" charset="-128"/>
                        </a:rPr>
                        <a:t>Determine tactical responses to challenges presented during the capital raising process through to closing</a:t>
                      </a:r>
                      <a:endParaRPr lang="en-AU" sz="1000" dirty="0">
                        <a:latin typeface="Arial Unicode MS" pitchFamily="34" charset="-128"/>
                        <a:ea typeface="Arial Unicode MS" pitchFamily="34" charset="-128"/>
                        <a:cs typeface="Arial Unicode MS" pitchFamily="34" charset="-128"/>
                      </a:endParaRPr>
                    </a:p>
                  </a:txBody>
                  <a:tcPr anchor="ctr">
                    <a:solidFill>
                      <a:schemeClr val="bg1">
                        <a:lumMod val="75000"/>
                      </a:schemeClr>
                    </a:solidFill>
                  </a:tcPr>
                </a:tc>
                <a:tc>
                  <a:txBody>
                    <a:bodyPr/>
                    <a:lstStyle/>
                    <a:p>
                      <a:pPr marL="171450" indent="-171450">
                        <a:buFont typeface="Arial" pitchFamily="34" charset="0"/>
                        <a:buChar char="•"/>
                      </a:pPr>
                      <a:r>
                        <a:rPr lang="en-AU" sz="1000" dirty="0" smtClean="0">
                          <a:latin typeface="Arial Unicode MS" pitchFamily="34" charset="-128"/>
                          <a:ea typeface="Arial Unicode MS" pitchFamily="34" charset="-128"/>
                          <a:cs typeface="Arial Unicode MS" pitchFamily="34" charset="-128"/>
                        </a:rPr>
                        <a:t>Asset management</a:t>
                      </a:r>
                      <a:endParaRPr lang="en-AU" sz="1000" dirty="0">
                        <a:latin typeface="Arial Unicode MS" pitchFamily="34" charset="-128"/>
                        <a:ea typeface="Arial Unicode MS" pitchFamily="34" charset="-128"/>
                        <a:cs typeface="Arial Unicode MS" pitchFamily="34" charset="-128"/>
                      </a:endParaRPr>
                    </a:p>
                  </a:txBody>
                  <a:tcPr>
                    <a:solidFill>
                      <a:schemeClr val="bg1">
                        <a:lumMod val="75000"/>
                      </a:schemeClr>
                    </a:solidFill>
                  </a:tcPr>
                </a:tc>
              </a:tr>
              <a:tr h="246461">
                <a:tc>
                  <a:txBody>
                    <a:bodyPr/>
                    <a:lstStyle/>
                    <a:p>
                      <a:pPr marL="171450" indent="-171450">
                        <a:buFont typeface="Arial" pitchFamily="34" charset="0"/>
                        <a:buChar char="•"/>
                      </a:pPr>
                      <a:r>
                        <a:rPr lang="en-AU" sz="1000" dirty="0" smtClean="0">
                          <a:latin typeface="Arial Unicode MS" pitchFamily="34" charset="-128"/>
                          <a:ea typeface="Arial Unicode MS" pitchFamily="34" charset="-128"/>
                          <a:cs typeface="Arial Unicode MS" pitchFamily="34" charset="-128"/>
                        </a:rPr>
                        <a:t>Able to provide on-going sales pipeline, maintain active account management and manage communications with fund investors</a:t>
                      </a:r>
                      <a:endParaRPr lang="en-AU" sz="1000" dirty="0">
                        <a:latin typeface="Arial Unicode MS" pitchFamily="34" charset="-128"/>
                        <a:ea typeface="Arial Unicode MS" pitchFamily="34" charset="-128"/>
                        <a:cs typeface="Arial Unicode MS" pitchFamily="34" charset="-128"/>
                      </a:endParaRPr>
                    </a:p>
                  </a:txBody>
                  <a:tcPr anchor="ctr">
                    <a:solidFill>
                      <a:schemeClr val="bg1">
                        <a:lumMod val="75000"/>
                      </a:schemeClr>
                    </a:solidFill>
                  </a:tcPr>
                </a:tc>
                <a:tc>
                  <a:txBody>
                    <a:bodyPr/>
                    <a:lstStyle/>
                    <a:p>
                      <a:pPr marL="171450" indent="-171450">
                        <a:buFont typeface="Arial" pitchFamily="34" charset="0"/>
                        <a:buChar char="•"/>
                      </a:pPr>
                      <a:r>
                        <a:rPr lang="en-AU" sz="1000" dirty="0" smtClean="0">
                          <a:latin typeface="Arial Unicode MS" pitchFamily="34" charset="-128"/>
                          <a:ea typeface="Arial Unicode MS" pitchFamily="34" charset="-128"/>
                          <a:cs typeface="Arial Unicode MS" pitchFamily="34" charset="-128"/>
                        </a:rPr>
                        <a:t>Sell/hold analysis</a:t>
                      </a:r>
                      <a:endParaRPr lang="en-AU" sz="1000" dirty="0">
                        <a:latin typeface="Arial Unicode MS" pitchFamily="34" charset="-128"/>
                        <a:ea typeface="Arial Unicode MS" pitchFamily="34" charset="-128"/>
                        <a:cs typeface="Arial Unicode MS" pitchFamily="34" charset="-128"/>
                      </a:endParaRPr>
                    </a:p>
                  </a:txBody>
                  <a:tcPr>
                    <a:solidFill>
                      <a:schemeClr val="bg1">
                        <a:lumMod val="75000"/>
                      </a:schemeClr>
                    </a:solidFill>
                  </a:tcPr>
                </a:tc>
              </a:tr>
            </a:tbl>
          </a:graphicData>
        </a:graphic>
      </p:graphicFrame>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15510" t="32550" r="15907" b="31218"/>
          <a:stretch/>
        </p:blipFill>
        <p:spPr>
          <a:xfrm>
            <a:off x="7452320" y="188640"/>
            <a:ext cx="1409520" cy="558489"/>
          </a:xfrm>
          <a:prstGeom prst="rect">
            <a:avLst/>
          </a:prstGeom>
        </p:spPr>
      </p:pic>
    </p:spTree>
    <p:extLst>
      <p:ext uri="{BB962C8B-B14F-4D97-AF65-F5344CB8AC3E}">
        <p14:creationId xmlns:p14="http://schemas.microsoft.com/office/powerpoint/2010/main" val="32984440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lide Number Placeholder 20"/>
          <p:cNvSpPr>
            <a:spLocks noGrp="1"/>
          </p:cNvSpPr>
          <p:nvPr>
            <p:ph type="sldNum" sz="quarter" idx="12"/>
          </p:nvPr>
        </p:nvSpPr>
        <p:spPr/>
        <p:txBody>
          <a:bodyPr/>
          <a:lstStyle/>
          <a:p>
            <a:fld id="{ABB9F248-A482-4662-9D06-B39C72818038}" type="slidenum">
              <a:rPr lang="en-AU" smtClean="0"/>
              <a:pPr/>
              <a:t>3</a:t>
            </a:fld>
            <a:endParaRPr lang="en-AU" dirty="0"/>
          </a:p>
        </p:txBody>
      </p:sp>
      <p:sp>
        <p:nvSpPr>
          <p:cNvPr id="3" name="Content Placeholder 2"/>
          <p:cNvSpPr>
            <a:spLocks noGrp="1"/>
          </p:cNvSpPr>
          <p:nvPr>
            <p:ph sz="quarter" idx="1"/>
          </p:nvPr>
        </p:nvSpPr>
        <p:spPr>
          <a:xfrm>
            <a:off x="165051" y="1556792"/>
            <a:ext cx="4118917" cy="4320480"/>
          </a:xfrm>
        </p:spPr>
        <p:txBody>
          <a:bodyPr>
            <a:normAutofit fontScale="47500" lnSpcReduction="20000"/>
          </a:bodyPr>
          <a:lstStyle/>
          <a:p>
            <a:r>
              <a:rPr lang="en-AU" dirty="0" smtClean="0">
                <a:latin typeface="Arial Unicode MS" pitchFamily="34" charset="-128"/>
                <a:ea typeface="Arial Unicode MS" pitchFamily="34" charset="-128"/>
                <a:cs typeface="Arial Unicode MS" pitchFamily="34" charset="-128"/>
              </a:rPr>
              <a:t>Track record in raising Australian and Asian institutional capital for an offshore manager in a very difficult environment.</a:t>
            </a:r>
          </a:p>
          <a:p>
            <a:pPr marL="0" indent="0">
              <a:buNone/>
            </a:pPr>
            <a:endParaRPr lang="en-AU" dirty="0" smtClean="0">
              <a:latin typeface="Arial Unicode MS" pitchFamily="34" charset="-128"/>
              <a:ea typeface="Arial Unicode MS" pitchFamily="34" charset="-128"/>
              <a:cs typeface="Arial Unicode MS" pitchFamily="34" charset="-128"/>
            </a:endParaRPr>
          </a:p>
          <a:p>
            <a:r>
              <a:rPr lang="en-AU" dirty="0" smtClean="0">
                <a:latin typeface="Arial Unicode MS" pitchFamily="34" charset="-128"/>
                <a:ea typeface="Arial Unicode MS" pitchFamily="34" charset="-128"/>
                <a:cs typeface="Arial Unicode MS" pitchFamily="34" charset="-128"/>
              </a:rPr>
              <a:t>No conflicting mandates – Sumner does not undertake mandates which conflict with an existing client’s mandate.</a:t>
            </a:r>
          </a:p>
          <a:p>
            <a:endParaRPr lang="en-AU" dirty="0">
              <a:latin typeface="Arial Unicode MS" pitchFamily="34" charset="-128"/>
              <a:ea typeface="Arial Unicode MS" pitchFamily="34" charset="-128"/>
              <a:cs typeface="Arial Unicode MS" pitchFamily="34" charset="-128"/>
            </a:endParaRPr>
          </a:p>
          <a:p>
            <a:r>
              <a:rPr lang="en-AU" dirty="0" smtClean="0">
                <a:latin typeface="Arial Unicode MS" pitchFamily="34" charset="-128"/>
                <a:ea typeface="Arial Unicode MS" pitchFamily="34" charset="-128"/>
                <a:cs typeface="Arial Unicode MS" pitchFamily="34" charset="-128"/>
              </a:rPr>
              <a:t>Strong relationships with pension funds, asset consultants, SWFs, family offices and fund of funds located throughout Asia Pacific.</a:t>
            </a:r>
          </a:p>
          <a:p>
            <a:pPr marL="0" indent="0">
              <a:buNone/>
            </a:pPr>
            <a:endParaRPr lang="en-AU" dirty="0" smtClean="0">
              <a:latin typeface="Arial Unicode MS" pitchFamily="34" charset="-128"/>
              <a:ea typeface="Arial Unicode MS" pitchFamily="34" charset="-128"/>
              <a:cs typeface="Arial Unicode MS" pitchFamily="34" charset="-128"/>
            </a:endParaRPr>
          </a:p>
          <a:p>
            <a:r>
              <a:rPr lang="en-AU" dirty="0" smtClean="0">
                <a:latin typeface="Arial Unicode MS" pitchFamily="34" charset="-128"/>
                <a:ea typeface="Arial Unicode MS" pitchFamily="34" charset="-128"/>
                <a:cs typeface="Arial Unicode MS" pitchFamily="34" charset="-128"/>
              </a:rPr>
              <a:t>Cost effective.</a:t>
            </a:r>
          </a:p>
          <a:p>
            <a:pPr marL="0" indent="0">
              <a:buNone/>
            </a:pPr>
            <a:endParaRPr lang="en-AU" dirty="0" smtClean="0">
              <a:latin typeface="Arial Unicode MS" pitchFamily="34" charset="-128"/>
              <a:ea typeface="Arial Unicode MS" pitchFamily="34" charset="-128"/>
              <a:cs typeface="Arial Unicode MS" pitchFamily="34" charset="-128"/>
            </a:endParaRPr>
          </a:p>
          <a:p>
            <a:r>
              <a:rPr lang="en-AU" dirty="0" smtClean="0">
                <a:latin typeface="Arial Unicode MS" pitchFamily="34" charset="-128"/>
                <a:ea typeface="Arial Unicode MS" pitchFamily="34" charset="-128"/>
                <a:cs typeface="Arial Unicode MS" pitchFamily="34" charset="-128"/>
              </a:rPr>
              <a:t>Personnel with thorough understanding and experience of all levels of the real estate investment process including sourcing opportunities, acquiring debt financing, asset managing and fund management. </a:t>
            </a:r>
          </a:p>
          <a:p>
            <a:endParaRPr lang="en-AU" dirty="0">
              <a:latin typeface="Arial Unicode MS" pitchFamily="34" charset="-128"/>
              <a:ea typeface="Arial Unicode MS" pitchFamily="34" charset="-128"/>
              <a:cs typeface="Arial Unicode MS" pitchFamily="34" charset="-128"/>
            </a:endParaRPr>
          </a:p>
          <a:p>
            <a:r>
              <a:rPr lang="en-AU" dirty="0" smtClean="0">
                <a:latin typeface="Arial Unicode MS" pitchFamily="34" charset="-128"/>
                <a:ea typeface="Arial Unicode MS" pitchFamily="34" charset="-128"/>
                <a:cs typeface="Arial Unicode MS" pitchFamily="34" charset="-128"/>
              </a:rPr>
              <a:t>Discreet, effective and completely aligned with the client’s objectives.</a:t>
            </a:r>
            <a:endParaRPr lang="en-AU" dirty="0">
              <a:latin typeface="Arial Unicode MS" pitchFamily="34" charset="-128"/>
              <a:ea typeface="Arial Unicode MS" pitchFamily="34" charset="-128"/>
              <a:cs typeface="Arial Unicode MS" pitchFamily="34" charset="-128"/>
            </a:endParaRPr>
          </a:p>
        </p:txBody>
      </p:sp>
      <p:sp>
        <p:nvSpPr>
          <p:cNvPr id="10" name="TextBox 9"/>
          <p:cNvSpPr txBox="1"/>
          <p:nvPr/>
        </p:nvSpPr>
        <p:spPr>
          <a:xfrm>
            <a:off x="179512" y="796642"/>
            <a:ext cx="8785336" cy="4001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AU" sz="2000" b="1" dirty="0">
                <a:solidFill>
                  <a:schemeClr val="bg1"/>
                </a:solidFill>
              </a:rPr>
              <a:t>WHY USE </a:t>
            </a:r>
            <a:r>
              <a:rPr lang="en-AU" sz="2000" b="1" dirty="0" smtClean="0">
                <a:solidFill>
                  <a:schemeClr val="bg1"/>
                </a:solidFill>
              </a:rPr>
              <a:t>SUMNER CAPITAL?</a:t>
            </a:r>
            <a:endParaRPr lang="en-AU" sz="2000" b="1" dirty="0">
              <a:solidFill>
                <a:schemeClr val="bg1"/>
              </a:solidFill>
            </a:endParaRPr>
          </a:p>
        </p:txBody>
      </p:sp>
      <p:sp>
        <p:nvSpPr>
          <p:cNvPr id="11" name="Content Placeholder 2"/>
          <p:cNvSpPr txBox="1">
            <a:spLocks/>
          </p:cNvSpPr>
          <p:nvPr/>
        </p:nvSpPr>
        <p:spPr>
          <a:xfrm>
            <a:off x="4516778" y="1340768"/>
            <a:ext cx="4412996" cy="3024336"/>
          </a:xfrm>
          <a:prstGeom prst="rect">
            <a:avLst/>
          </a:prstGeom>
        </p:spPr>
        <p:style>
          <a:lnRef idx="2">
            <a:schemeClr val="accent1"/>
          </a:lnRef>
          <a:fillRef idx="1">
            <a:schemeClr val="lt1"/>
          </a:fillRef>
          <a:effectRef idx="0">
            <a:schemeClr val="accent1"/>
          </a:effectRef>
          <a:fontRef idx="minor">
            <a:schemeClr val="dk1"/>
          </a:fontRef>
        </p:style>
        <p:txBody>
          <a:bodyPr vert="horz">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algn="ctr">
              <a:buNone/>
            </a:pPr>
            <a:r>
              <a:rPr lang="en-AU" sz="900" b="1" dirty="0" smtClean="0">
                <a:solidFill>
                  <a:srgbClr val="FF3300"/>
                </a:solidFill>
                <a:latin typeface="Arial Unicode MS" pitchFamily="34" charset="-128"/>
                <a:ea typeface="Arial Unicode MS" pitchFamily="34" charset="-128"/>
                <a:cs typeface="Arial Unicode MS" pitchFamily="34" charset="-128"/>
              </a:rPr>
              <a:t>Capital Raising Case Study</a:t>
            </a:r>
          </a:p>
          <a:p>
            <a:pPr marL="0" indent="0" algn="ctr">
              <a:buNone/>
            </a:pPr>
            <a:endParaRPr lang="en-AU" sz="900" b="1" dirty="0">
              <a:solidFill>
                <a:srgbClr val="FF3300"/>
              </a:solidFill>
              <a:latin typeface="Arial Unicode MS" pitchFamily="34" charset="-128"/>
              <a:ea typeface="Arial Unicode MS" pitchFamily="34" charset="-128"/>
              <a:cs typeface="Arial Unicode MS" pitchFamily="34" charset="-128"/>
            </a:endParaRPr>
          </a:p>
          <a:p>
            <a:pPr marL="0" indent="0" algn="ctr">
              <a:buNone/>
            </a:pPr>
            <a:endParaRPr lang="en-AU" sz="900" b="1" dirty="0" smtClean="0">
              <a:solidFill>
                <a:srgbClr val="FF3300"/>
              </a:solidFill>
              <a:latin typeface="Arial Unicode MS" pitchFamily="34" charset="-128"/>
              <a:ea typeface="Arial Unicode MS" pitchFamily="34" charset="-128"/>
              <a:cs typeface="Arial Unicode MS" pitchFamily="34" charset="-128"/>
            </a:endParaRPr>
          </a:p>
          <a:p>
            <a:pPr marL="0" indent="0">
              <a:buNone/>
            </a:pPr>
            <a:r>
              <a:rPr lang="en-AU" sz="900" dirty="0" smtClean="0">
                <a:latin typeface="Arial Unicode MS" pitchFamily="34" charset="-128"/>
                <a:ea typeface="Arial Unicode MS" pitchFamily="34" charset="-128"/>
                <a:cs typeface="Arial Unicode MS" pitchFamily="34" charset="-128"/>
              </a:rPr>
              <a:t>By utilising Sumner Capital, Rockspring Property Investment Managers LLP has been able to achieve the following:</a:t>
            </a:r>
          </a:p>
          <a:p>
            <a:pPr>
              <a:buFont typeface="Arial" pitchFamily="34" charset="0"/>
              <a:buChar char="•"/>
            </a:pPr>
            <a:r>
              <a:rPr lang="en-AU" sz="900" dirty="0" smtClean="0">
                <a:latin typeface="Arial Unicode MS" pitchFamily="34" charset="-128"/>
                <a:ea typeface="Arial Unicode MS" pitchFamily="34" charset="-128"/>
                <a:cs typeface="Arial Unicode MS" pitchFamily="34" charset="-128"/>
              </a:rPr>
              <a:t>Obtain direct dialogue with all major Asian and Australian investors. This has not only lead to equity being raised but has increased Rockspring’s brand awareness from being virtually unknown to being recognised as a top tier manager.</a:t>
            </a:r>
          </a:p>
          <a:p>
            <a:pPr>
              <a:buFont typeface="Arial" pitchFamily="34" charset="0"/>
              <a:buChar char="•"/>
            </a:pPr>
            <a:r>
              <a:rPr lang="en-AU" sz="900" dirty="0" smtClean="0">
                <a:latin typeface="Arial Unicode MS" pitchFamily="34" charset="-128"/>
                <a:ea typeface="Arial Unicode MS" pitchFamily="34" charset="-128"/>
                <a:cs typeface="Arial Unicode MS" pitchFamily="34" charset="-128"/>
              </a:rPr>
              <a:t>Access to all Asia Pacific based asset consultants.</a:t>
            </a:r>
          </a:p>
          <a:p>
            <a:pPr>
              <a:buFont typeface="Arial" pitchFamily="34" charset="0"/>
              <a:buChar char="•"/>
            </a:pPr>
            <a:r>
              <a:rPr lang="en-AU" sz="900" dirty="0" smtClean="0">
                <a:latin typeface="Arial Unicode MS" pitchFamily="34" charset="-128"/>
                <a:ea typeface="Arial Unicode MS" pitchFamily="34" charset="-128"/>
                <a:cs typeface="Arial Unicode MS" pitchFamily="34" charset="-128"/>
              </a:rPr>
              <a:t>Engage in real time discussions with investors as a result of being in the same time zone.</a:t>
            </a:r>
          </a:p>
          <a:p>
            <a:pPr>
              <a:buFont typeface="Arial" pitchFamily="34" charset="0"/>
              <a:buChar char="•"/>
            </a:pPr>
            <a:r>
              <a:rPr lang="en-AU" sz="900" dirty="0" smtClean="0">
                <a:latin typeface="Arial Unicode MS" pitchFamily="34" charset="-128"/>
                <a:ea typeface="Arial Unicode MS" pitchFamily="34" charset="-128"/>
                <a:cs typeface="Arial Unicode MS" pitchFamily="34" charset="-128"/>
              </a:rPr>
              <a:t>Ability to have both property level and fund level discussions with investors – not just a “mailing service”.</a:t>
            </a:r>
          </a:p>
          <a:p>
            <a:pPr>
              <a:buFont typeface="Arial" pitchFamily="34" charset="0"/>
              <a:buChar char="•"/>
            </a:pPr>
            <a:r>
              <a:rPr lang="en-AU" sz="900" dirty="0" smtClean="0">
                <a:latin typeface="Arial Unicode MS" pitchFamily="34" charset="-128"/>
                <a:ea typeface="Arial Unicode MS" pitchFamily="34" charset="-128"/>
                <a:cs typeface="Arial Unicode MS" pitchFamily="34" charset="-128"/>
              </a:rPr>
              <a:t>Ongoing client servicing to Rockspring’s Asia Pacific investors.</a:t>
            </a:r>
            <a:endParaRPr lang="en-AU" sz="900" dirty="0">
              <a:latin typeface="Arial Unicode MS" pitchFamily="34" charset="-128"/>
              <a:ea typeface="Arial Unicode MS" pitchFamily="34" charset="-128"/>
              <a:cs typeface="Arial Unicode MS" pitchFamily="34" charset="-128"/>
            </a:endParaRPr>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15510" t="32550" r="15907" b="31218"/>
          <a:stretch/>
        </p:blipFill>
        <p:spPr>
          <a:xfrm>
            <a:off x="7452320" y="188640"/>
            <a:ext cx="1409520" cy="558489"/>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5997" y="1636861"/>
            <a:ext cx="1011237" cy="207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05992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15510" t="32550" r="15907" b="31218"/>
          <a:stretch/>
        </p:blipFill>
        <p:spPr>
          <a:xfrm>
            <a:off x="2976229" y="2060848"/>
            <a:ext cx="3111666" cy="1232924"/>
          </a:xfrm>
          <a:prstGeom prst="rect">
            <a:avLst/>
          </a:prstGeom>
        </p:spPr>
      </p:pic>
      <p:sp>
        <p:nvSpPr>
          <p:cNvPr id="7" name="TextBox 2"/>
          <p:cNvSpPr txBox="1"/>
          <p:nvPr/>
        </p:nvSpPr>
        <p:spPr>
          <a:xfrm>
            <a:off x="2929701" y="5313402"/>
            <a:ext cx="3204723" cy="116955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AU" sz="1000" b="1" dirty="0" smtClean="0">
                <a:solidFill>
                  <a:srgbClr val="FF3300"/>
                </a:solidFill>
                <a:latin typeface="Arial" pitchFamily="34" charset="0"/>
                <a:cs typeface="Arial" pitchFamily="34" charset="0"/>
              </a:rPr>
              <a:t>SUMNER CAPITAL</a:t>
            </a:r>
          </a:p>
          <a:p>
            <a:pPr algn="ctr"/>
            <a:r>
              <a:rPr lang="en-AU" sz="1000" dirty="0" smtClean="0">
                <a:solidFill>
                  <a:srgbClr val="FF3300"/>
                </a:solidFill>
                <a:latin typeface="Arial" pitchFamily="34" charset="0"/>
                <a:cs typeface="Arial" pitchFamily="34" charset="0"/>
              </a:rPr>
              <a:t>Level 12 Suite 20  </a:t>
            </a:r>
          </a:p>
          <a:p>
            <a:pPr algn="ctr"/>
            <a:r>
              <a:rPr lang="en-AU" sz="1000" dirty="0" smtClean="0">
                <a:solidFill>
                  <a:srgbClr val="FF3300"/>
                </a:solidFill>
                <a:latin typeface="Arial" pitchFamily="34" charset="0"/>
                <a:cs typeface="Arial" pitchFamily="34" charset="0"/>
              </a:rPr>
              <a:t>100 Walker Street </a:t>
            </a:r>
          </a:p>
          <a:p>
            <a:pPr algn="ctr"/>
            <a:r>
              <a:rPr lang="en-AU" sz="1000" dirty="0" smtClean="0">
                <a:solidFill>
                  <a:srgbClr val="FF3300"/>
                </a:solidFill>
                <a:latin typeface="Arial" pitchFamily="34" charset="0"/>
                <a:cs typeface="Arial" pitchFamily="34" charset="0"/>
              </a:rPr>
              <a:t>North Sydney 2000 NSW </a:t>
            </a:r>
          </a:p>
          <a:p>
            <a:pPr algn="ctr"/>
            <a:r>
              <a:rPr lang="en-AU" sz="1000" dirty="0" smtClean="0">
                <a:solidFill>
                  <a:srgbClr val="FF3300"/>
                </a:solidFill>
                <a:latin typeface="Arial" pitchFamily="34" charset="0"/>
                <a:cs typeface="Arial" pitchFamily="34" charset="0"/>
              </a:rPr>
              <a:t>Australia</a:t>
            </a:r>
          </a:p>
          <a:p>
            <a:pPr algn="ctr"/>
            <a:r>
              <a:rPr lang="en-AU" sz="1000" dirty="0" smtClean="0">
                <a:solidFill>
                  <a:srgbClr val="FF3300"/>
                </a:solidFill>
                <a:latin typeface="Arial" pitchFamily="34" charset="0"/>
                <a:cs typeface="Arial" pitchFamily="34" charset="0"/>
              </a:rPr>
              <a:t>Phone: +61 (0)2 9258 1989  Fax: +61 (0)2 9258 1111</a:t>
            </a:r>
          </a:p>
          <a:p>
            <a:pPr algn="ctr"/>
            <a:r>
              <a:rPr lang="en-AU" sz="1000" dirty="0" smtClean="0">
                <a:solidFill>
                  <a:srgbClr val="FF3300"/>
                </a:solidFill>
                <a:latin typeface="Arial" pitchFamily="34" charset="0"/>
                <a:cs typeface="Arial" pitchFamily="34" charset="0"/>
              </a:rPr>
              <a:t>www.sumnercapital.com.au</a:t>
            </a:r>
            <a:endParaRPr lang="en-AU" sz="1000" dirty="0">
              <a:solidFill>
                <a:srgbClr val="FF3300"/>
              </a:solidFill>
              <a:latin typeface="Arial" pitchFamily="34" charset="0"/>
              <a:cs typeface="Arial" pitchFamily="34" charset="0"/>
            </a:endParaRPr>
          </a:p>
        </p:txBody>
      </p:sp>
    </p:spTree>
    <p:extLst>
      <p:ext uri="{BB962C8B-B14F-4D97-AF65-F5344CB8AC3E}">
        <p14:creationId xmlns:p14="http://schemas.microsoft.com/office/powerpoint/2010/main" val="3624972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500"/>
                                        <p:tgtEl>
                                          <p:spTgt spid="7"/>
                                        </p:tgtEl>
                                      </p:cBhvr>
                                    </p:animEffect>
                                    <p:anim calcmode="lin" valueType="num">
                                      <p:cBhvr>
                                        <p:cTn id="8" dur="2500" fill="hold"/>
                                        <p:tgtEl>
                                          <p:spTgt spid="7"/>
                                        </p:tgtEl>
                                        <p:attrNameLst>
                                          <p:attrName>ppt_x</p:attrName>
                                        </p:attrNameLst>
                                      </p:cBhvr>
                                      <p:tavLst>
                                        <p:tav tm="0">
                                          <p:val>
                                            <p:strVal val="#ppt_x"/>
                                          </p:val>
                                        </p:tav>
                                        <p:tav tm="100000">
                                          <p:val>
                                            <p:strVal val="#ppt_x"/>
                                          </p:val>
                                        </p:tav>
                                      </p:tavLst>
                                    </p:anim>
                                    <p:anim calcmode="lin" valueType="num">
                                      <p:cBhvr>
                                        <p:cTn id="9" dur="2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2185</TotalTime>
  <Words>448</Words>
  <Application>Microsoft Office PowerPoint</Application>
  <PresentationFormat>On-screen Show (4:3)</PresentationFormat>
  <Paragraphs>51</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Equity</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Aleks Clack</dc:creator>
  <cp:lastModifiedBy>Kirby Parsonage</cp:lastModifiedBy>
  <cp:revision>96</cp:revision>
  <cp:lastPrinted>2013-03-04T10:25:50Z</cp:lastPrinted>
  <dcterms:created xsi:type="dcterms:W3CDTF">2012-07-02T00:57:53Z</dcterms:created>
  <dcterms:modified xsi:type="dcterms:W3CDTF">2013-06-06T23:21:15Z</dcterms:modified>
</cp:coreProperties>
</file>